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7" r:id="rId7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>
      <p:cViewPr varScale="1">
        <p:scale>
          <a:sx n="65" d="100"/>
          <a:sy n="65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1A4D6-6C34-4195-837C-9105B639C94C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C8E77-71E1-41AC-853A-A17045569A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AE03079-E665-45C8-B9CA-30487D1EA2D2}" type="datetimeFigureOut">
              <a:rPr lang="pt-BR" smtClean="0"/>
              <a:pPr/>
              <a:t>22/07/2015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FE4E8B-8548-4962-A108-2763BF6A5F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enberglass@ig.com.br" TargetMode="External"/><Relationship Id="rId2" Type="http://schemas.openxmlformats.org/officeDocument/2006/relationships/hyperlink" Target="mailto:renberglass@hot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500034" y="5127981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Rua </a:t>
            </a:r>
            <a:r>
              <a:rPr lang="pt-BR" sz="2000" b="1" i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Victório</a:t>
            </a:r>
            <a:r>
              <a:rPr lang="pt-BR" sz="2000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pt-BR" sz="2000" b="1" i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Santim</a:t>
            </a:r>
            <a:r>
              <a:rPr lang="pt-BR" sz="2000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, 615 – Itaquera</a:t>
            </a:r>
          </a:p>
          <a:p>
            <a:r>
              <a:rPr lang="pt-BR" sz="2000" b="1" i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Cep</a:t>
            </a:r>
            <a:r>
              <a:rPr lang="pt-BR" sz="2000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.: 08.290-000 – São Paulo – SP</a:t>
            </a:r>
          </a:p>
          <a:p>
            <a:r>
              <a:rPr lang="pt-BR" sz="2000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Tel.: (11) 2944-4883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771800" y="1844824"/>
            <a:ext cx="184731" cy="1200329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endParaRPr lang="pt-BR" sz="7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2844" y="6500834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cs typeface="Angsana New" pitchFamily="18" charset="-34"/>
              </a:rPr>
              <a:t> 			</a:t>
            </a:r>
            <a:endParaRPr lang="pt-BR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771800" y="2204864"/>
            <a:ext cx="6162834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pt-BR" sz="7200" b="1" i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pt-BR" sz="8800" b="1" i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PORTIFÓLIO</a:t>
            </a:r>
            <a:endParaRPr lang="pt-BR" sz="8800" b="1" i="1" spc="50" dirty="0">
              <a:ln w="12700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4" name="Imagem 23" descr="LOGO desde 1985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88640"/>
            <a:ext cx="1512168" cy="1117098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203848" y="64886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www.renberglass.com.br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12" name="Imagem 11" descr="LOGO só ReNber Gla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6408712" cy="87773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67544" y="472514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pt-BR" sz="3200" b="1" i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Re</a:t>
            </a:r>
            <a:r>
              <a:rPr lang="pt-BR" sz="3200" b="1" i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n</a:t>
            </a:r>
            <a:r>
              <a:rPr lang="pt-BR" sz="3200" b="1" i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ber</a:t>
            </a:r>
            <a:r>
              <a:rPr lang="pt-BR" sz="3200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pt-BR" sz="3200" b="1" i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Glass</a:t>
            </a:r>
            <a:r>
              <a:rPr lang="pt-BR" sz="3200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Comercial LTDA - ME</a:t>
            </a:r>
            <a:endParaRPr lang="pt-BR" sz="3200" b="1" i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1008112" cy="12304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251520" y="2924944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cs typeface="Angsana New" pitchFamily="18" charset="-34"/>
              </a:rPr>
              <a:t>ZAYIN</a:t>
            </a:r>
            <a:r>
              <a:rPr lang="pt-BR" sz="2800" b="1" i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pt-BR" sz="2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cs typeface="Angsana New" pitchFamily="18" charset="-34"/>
              </a:rPr>
              <a:t>Engenharia e </a:t>
            </a:r>
            <a:r>
              <a:rPr lang="pt-BR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cs typeface="Angsana New" pitchFamily="18" charset="-34"/>
              </a:rPr>
              <a:t>Construção</a:t>
            </a:r>
            <a:endParaRPr lang="pt-BR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28184" y="332656"/>
            <a:ext cx="2703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8000" b="1" i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Clientes</a:t>
            </a:r>
            <a:endParaRPr lang="pt-BR" sz="8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0" name="AutoShape 8" descr="http://castortec.com.br/images/cliente_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http://castortec.com.br/images/client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1728192" cy="1728192"/>
          </a:xfrm>
          <a:prstGeom prst="rect">
            <a:avLst/>
          </a:prstGeom>
          <a:noFill/>
        </p:spPr>
      </p:pic>
      <p:sp>
        <p:nvSpPr>
          <p:cNvPr id="27" name="CaixaDeTexto 26"/>
          <p:cNvSpPr txBox="1"/>
          <p:nvPr/>
        </p:nvSpPr>
        <p:spPr>
          <a:xfrm>
            <a:off x="0" y="64533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000000"/>
                </a:solidFill>
                <a:latin typeface="Agency FB" pitchFamily="34" charset="0"/>
              </a:rPr>
              <a:t>Re</a:t>
            </a:r>
            <a:r>
              <a:rPr lang="pt-BR" sz="2000" b="1" dirty="0" err="1" smtClean="0">
                <a:solidFill>
                  <a:srgbClr val="C00000"/>
                </a:solidFill>
                <a:latin typeface="Agency FB" pitchFamily="34" charset="0"/>
              </a:rPr>
              <a:t>n</a:t>
            </a:r>
            <a:r>
              <a:rPr lang="pt-BR" sz="2000" b="1" dirty="0" err="1" smtClean="0">
                <a:solidFill>
                  <a:srgbClr val="000000"/>
                </a:solidFill>
                <a:latin typeface="Agency FB" pitchFamily="34" charset="0"/>
              </a:rPr>
              <a:t>ber</a:t>
            </a:r>
            <a:r>
              <a:rPr lang="pt-BR" sz="2000" b="1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pt-BR" sz="2000" b="1" dirty="0" err="1" smtClean="0">
                <a:solidFill>
                  <a:srgbClr val="000000"/>
                </a:solidFill>
                <a:latin typeface="Agency FB" pitchFamily="34" charset="0"/>
              </a:rPr>
              <a:t>Glass</a:t>
            </a:r>
            <a:r>
              <a:rPr lang="pt-BR" sz="2000" b="1" dirty="0" smtClean="0">
                <a:solidFill>
                  <a:srgbClr val="000000"/>
                </a:solidFill>
                <a:latin typeface="Agency FB" pitchFamily="34" charset="0"/>
              </a:rPr>
              <a:t> Comercial LTDA – ME                                                              </a:t>
            </a:r>
            <a:r>
              <a:rPr lang="pt-BR" sz="1600" dirty="0" smtClean="0">
                <a:solidFill>
                  <a:srgbClr val="000000"/>
                </a:solidFill>
              </a:rPr>
              <a:t>www.renberglass.com.br</a:t>
            </a:r>
          </a:p>
          <a:p>
            <a:endParaRPr lang="pt-BR" sz="20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179512" y="1"/>
            <a:ext cx="4943393" cy="1628800"/>
            <a:chOff x="110468099" y="105404054"/>
            <a:chExt cx="5843219" cy="1935985"/>
          </a:xfrm>
        </p:grpSpPr>
        <p:sp>
          <p:nvSpPr>
            <p:cNvPr id="30" name="Rectangle 4" hidden="1"/>
            <p:cNvSpPr>
              <a:spLocks noChangeArrowheads="1" noChangeShapeType="1"/>
            </p:cNvSpPr>
            <p:nvPr/>
          </p:nvSpPr>
          <p:spPr bwMode="auto">
            <a:xfrm>
              <a:off x="110468099" y="105404054"/>
              <a:ext cx="5843219" cy="19359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Oval 5"/>
            <p:cNvSpPr>
              <a:spLocks noChangeArrowheads="1" noChangeShapeType="1"/>
            </p:cNvSpPr>
            <p:nvPr/>
          </p:nvSpPr>
          <p:spPr bwMode="auto">
            <a:xfrm rot="20820000">
              <a:off x="110632518" y="105965153"/>
              <a:ext cx="5583972" cy="866659"/>
            </a:xfrm>
            <a:prstGeom prst="ellipse">
              <a:avLst/>
            </a:prstGeom>
            <a:solidFill>
              <a:srgbClr val="6699CC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Oval 6"/>
            <p:cNvSpPr>
              <a:spLocks noChangeArrowheads="1" noChangeShapeType="1"/>
            </p:cNvSpPr>
            <p:nvPr/>
          </p:nvSpPr>
          <p:spPr bwMode="auto">
            <a:xfrm rot="20820000">
              <a:off x="110506376" y="105929809"/>
              <a:ext cx="5766666" cy="824836"/>
            </a:xfrm>
            <a:prstGeom prst="ellipse">
              <a:avLst/>
            </a:prstGeom>
            <a:solidFill>
              <a:schemeClr val="tx1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34" name="Imagem 33" descr="LOGO só ReNb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2952328" cy="565182"/>
          </a:xfrm>
          <a:prstGeom prst="rect">
            <a:avLst/>
          </a:prstGeom>
        </p:spPr>
      </p:pic>
      <p:pic>
        <p:nvPicPr>
          <p:cNvPr id="14" name="Imagem 13" descr="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645024"/>
            <a:ext cx="2952328" cy="524648"/>
          </a:xfrm>
          <a:prstGeom prst="rect">
            <a:avLst/>
          </a:prstGeom>
        </p:spPr>
      </p:pic>
      <p:pic>
        <p:nvPicPr>
          <p:cNvPr id="15" name="Imagem 14" descr="logo_livrarias_curitiba_cm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348880"/>
            <a:ext cx="2213575" cy="915867"/>
          </a:xfrm>
          <a:prstGeom prst="rect">
            <a:avLst/>
          </a:prstGeom>
        </p:spPr>
      </p:pic>
      <p:pic>
        <p:nvPicPr>
          <p:cNvPr id="17" name="Imagem 16" descr="logo_fasm2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3861048"/>
            <a:ext cx="1399011" cy="1224135"/>
          </a:xfrm>
          <a:prstGeom prst="rect">
            <a:avLst/>
          </a:prstGeom>
        </p:spPr>
      </p:pic>
      <p:pic>
        <p:nvPicPr>
          <p:cNvPr id="18" name="Imagem 17" descr="2000px-Senac_logo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3789040"/>
            <a:ext cx="1872208" cy="1098050"/>
          </a:xfrm>
          <a:prstGeom prst="rect">
            <a:avLst/>
          </a:prstGeom>
        </p:spPr>
      </p:pic>
      <p:pic>
        <p:nvPicPr>
          <p:cNvPr id="19" name="Imagem 18" descr="logo-soci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4437112"/>
            <a:ext cx="1944216" cy="1944216"/>
          </a:xfrm>
          <a:prstGeom prst="rect">
            <a:avLst/>
          </a:prstGeom>
        </p:spPr>
      </p:pic>
      <p:pic>
        <p:nvPicPr>
          <p:cNvPr id="20" name="Imagem 19" descr="logotip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71800" y="1484784"/>
            <a:ext cx="1471984" cy="1471984"/>
          </a:xfrm>
          <a:prstGeom prst="rect">
            <a:avLst/>
          </a:prstGeom>
        </p:spPr>
      </p:pic>
      <p:pic>
        <p:nvPicPr>
          <p:cNvPr id="21" name="Imagem 20" descr="3db9fd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4008" y="5419652"/>
            <a:ext cx="2664296" cy="742373"/>
          </a:xfrm>
          <a:prstGeom prst="rect">
            <a:avLst/>
          </a:prstGeom>
        </p:spPr>
      </p:pic>
      <p:pic>
        <p:nvPicPr>
          <p:cNvPr id="22" name="Imagem 21" descr="LOGO_News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013176"/>
            <a:ext cx="1769740" cy="1530586"/>
          </a:xfrm>
          <a:prstGeom prst="rect">
            <a:avLst/>
          </a:prstGeom>
        </p:spPr>
      </p:pic>
      <p:pic>
        <p:nvPicPr>
          <p:cNvPr id="23" name="Imagem 22" descr="hospital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0032" y="2492896"/>
            <a:ext cx="1197866" cy="10424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5214942" y="585597"/>
            <a:ext cx="36840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7200" b="1" i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Apresentação</a:t>
            </a:r>
            <a:endParaRPr lang="pt-BR" sz="7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0" name="AutoShape 8" descr="http://castortec.com.br/images/cliente_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00034" y="1728605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A</a:t>
            </a:r>
            <a:r>
              <a:rPr lang="pt-BR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pt-BR" b="1" i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Renber</a:t>
            </a:r>
            <a:r>
              <a:rPr lang="pt-BR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pt-BR" b="1" i="1" dirty="0" err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Glass</a:t>
            </a:r>
            <a:r>
              <a:rPr lang="pt-BR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Comercial LTDA ME </a:t>
            </a:r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é uma Empresa constituída por profissionais, com experiência, que buscam a melhoria técnica a cada dia, afim de proporcionar aos clientes o melhor atendimento e suporte técnico de obras de vidraçaria, minimizar custos, equalizar gastos, planejar e gerenciar obras.</a:t>
            </a:r>
          </a:p>
          <a:p>
            <a:pPr algn="just"/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 Fundada em setembro de 1985, temos os seguintes parâmetros.: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28596" y="5640189"/>
            <a:ext cx="457203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pt-BR" b="1" i="1" u="sng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Política da Qualidade </a:t>
            </a:r>
            <a:endParaRPr lang="pt-BR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“ Atender, respeitar e trabalhar com transparência e honestidade”.</a:t>
            </a:r>
            <a:endParaRPr lang="pt-BR" i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714612" y="3143248"/>
            <a:ext cx="2286016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Missão</a:t>
            </a:r>
            <a:endParaRPr lang="pt-BR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pt-BR" b="1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Apresentar soluções de construção, afim de, atender as necessidades do cliente, buscando aprimoramento de técnicas, custo x benefício  e minimizando custos</a:t>
            </a:r>
            <a:endParaRPr lang="pt-BR" i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143504" y="3147199"/>
            <a:ext cx="2714644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Visão</a:t>
            </a:r>
            <a:endParaRPr lang="pt-BR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 Tornar-nos referência no desenvolvimento de obras públicas e privadas, consolidando o nosso nível de excelência como vidraçaria, da seguinte forma:</a:t>
            </a:r>
          </a:p>
          <a:p>
            <a:pPr lvl="0"/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Qualidade dos serviços</a:t>
            </a:r>
          </a:p>
          <a:p>
            <a:pPr lvl="0"/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Atender as necessidades da obra, buscando custo x benefício</a:t>
            </a:r>
            <a:endParaRPr lang="pt-BR" i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57158" y="3157365"/>
            <a:ext cx="221457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Princípios</a:t>
            </a:r>
            <a:endParaRPr lang="pt-BR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• Ética</a:t>
            </a:r>
            <a:b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• Respeito</a:t>
            </a:r>
            <a:b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pt-BR" i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• Compromisso com o Cliente</a:t>
            </a:r>
            <a:endParaRPr lang="pt-BR" i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0" y="64533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Re</a:t>
            </a:r>
            <a:r>
              <a:rPr lang="pt-BR" b="1" dirty="0" err="1" smtClean="0">
                <a:solidFill>
                  <a:srgbClr val="C00000"/>
                </a:solidFill>
                <a:latin typeface="Agency FB" pitchFamily="34" charset="0"/>
              </a:rPr>
              <a:t>n</a:t>
            </a:r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ber</a:t>
            </a:r>
            <a:r>
              <a:rPr lang="pt-BR" b="1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Glass</a:t>
            </a:r>
            <a:r>
              <a:rPr lang="pt-BR" b="1" dirty="0" smtClean="0">
                <a:solidFill>
                  <a:srgbClr val="000000"/>
                </a:solidFill>
                <a:latin typeface="Agency FB" pitchFamily="34" charset="0"/>
              </a:rPr>
              <a:t> Comercial LTDA – ME                                                                         </a:t>
            </a:r>
            <a:r>
              <a:rPr lang="pt-BR" sz="1600" dirty="0" smtClean="0">
                <a:solidFill>
                  <a:srgbClr val="000000"/>
                </a:solidFill>
              </a:rPr>
              <a:t>www.renberglass.com.br</a:t>
            </a:r>
          </a:p>
          <a:p>
            <a:endParaRPr lang="pt-BR" dirty="0"/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323528" y="-171400"/>
            <a:ext cx="5159417" cy="1797485"/>
            <a:chOff x="110468099" y="105404054"/>
            <a:chExt cx="5843219" cy="1935985"/>
          </a:xfrm>
        </p:grpSpPr>
        <p:sp>
          <p:nvSpPr>
            <p:cNvPr id="24" name="Rectangle 4" hidden="1"/>
            <p:cNvSpPr>
              <a:spLocks noChangeArrowheads="1" noChangeShapeType="1"/>
            </p:cNvSpPr>
            <p:nvPr/>
          </p:nvSpPr>
          <p:spPr bwMode="auto">
            <a:xfrm>
              <a:off x="110468099" y="105404054"/>
              <a:ext cx="5843219" cy="19359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Oval 5"/>
            <p:cNvSpPr>
              <a:spLocks noChangeArrowheads="1" noChangeShapeType="1"/>
            </p:cNvSpPr>
            <p:nvPr/>
          </p:nvSpPr>
          <p:spPr bwMode="auto">
            <a:xfrm rot="20820000">
              <a:off x="110632518" y="105965153"/>
              <a:ext cx="5583972" cy="866659"/>
            </a:xfrm>
            <a:prstGeom prst="ellipse">
              <a:avLst/>
            </a:prstGeom>
            <a:solidFill>
              <a:srgbClr val="6699CC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Oval 6"/>
            <p:cNvSpPr>
              <a:spLocks noChangeArrowheads="1" noChangeShapeType="1"/>
            </p:cNvSpPr>
            <p:nvPr/>
          </p:nvSpPr>
          <p:spPr bwMode="auto">
            <a:xfrm rot="20820000">
              <a:off x="110506376" y="105929809"/>
              <a:ext cx="5766666" cy="824836"/>
            </a:xfrm>
            <a:prstGeom prst="ellipse">
              <a:avLst/>
            </a:prstGeom>
            <a:solidFill>
              <a:schemeClr val="tx1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32" name="Imagem 31" descr="LOGO só ReN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2971097" cy="568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6012160" y="260648"/>
            <a:ext cx="2428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7200" b="1" i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Obras</a:t>
            </a:r>
            <a:endParaRPr lang="pt-BR" sz="7200" b="1" i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0" name="AutoShape 8" descr="http://castortec.com.br/images/cliente_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Imagem 17" descr="Projeto 3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928802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6786578" y="15001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rgbClr val="000000"/>
                </a:solidFill>
              </a:rPr>
              <a:t>Residenciais</a:t>
            </a:r>
            <a:endParaRPr lang="pt-BR" b="1" u="sng" dirty="0">
              <a:solidFill>
                <a:srgbClr val="00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563888" y="227687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0000"/>
                </a:solidFill>
              </a:rPr>
              <a:t>  Projetos </a:t>
            </a:r>
            <a:endParaRPr lang="pt-BR" b="1" i="1" dirty="0">
              <a:solidFill>
                <a:srgbClr val="0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932040" y="386104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0000"/>
                </a:solidFill>
              </a:rPr>
              <a:t>  Viabilização de obra</a:t>
            </a:r>
            <a:endParaRPr lang="pt-BR" b="1" i="1" dirty="0">
              <a:solidFill>
                <a:srgbClr val="0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215042" y="537321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i="1" dirty="0" smtClean="0">
                <a:solidFill>
                  <a:schemeClr val="bg2"/>
                </a:solidFill>
              </a:rPr>
              <a:t> </a:t>
            </a:r>
            <a:r>
              <a:rPr lang="pt-BR" b="1" i="1" dirty="0" smtClean="0">
                <a:solidFill>
                  <a:srgbClr val="000000"/>
                </a:solidFill>
              </a:rPr>
              <a:t> Execução</a:t>
            </a:r>
            <a:endParaRPr lang="pt-BR" b="1" i="1" dirty="0">
              <a:solidFill>
                <a:srgbClr val="0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0" y="6453336"/>
            <a:ext cx="890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Re</a:t>
            </a:r>
            <a:r>
              <a:rPr lang="pt-BR" b="1" dirty="0" err="1" smtClean="0">
                <a:solidFill>
                  <a:srgbClr val="C00000"/>
                </a:solidFill>
                <a:latin typeface="Agency FB" pitchFamily="34" charset="0"/>
              </a:rPr>
              <a:t>n</a:t>
            </a:r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ber</a:t>
            </a:r>
            <a:r>
              <a:rPr lang="pt-BR" b="1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Glass</a:t>
            </a:r>
            <a:r>
              <a:rPr lang="pt-BR" b="1" dirty="0" smtClean="0">
                <a:solidFill>
                  <a:srgbClr val="000000"/>
                </a:solidFill>
                <a:latin typeface="Agency FB" pitchFamily="34" charset="0"/>
              </a:rPr>
              <a:t> Comercial LTDA – ME                                                                         </a:t>
            </a:r>
            <a:r>
              <a:rPr lang="pt-BR" sz="1600" dirty="0" smtClean="0">
                <a:solidFill>
                  <a:srgbClr val="000000"/>
                </a:solidFill>
              </a:rPr>
              <a:t>www.renberglass.com.br</a:t>
            </a:r>
          </a:p>
          <a:p>
            <a:endParaRPr lang="pt-BR" dirty="0"/>
          </a:p>
        </p:txBody>
      </p:sp>
      <p:pic>
        <p:nvPicPr>
          <p:cNvPr id="27" name="Imagem 26" descr="Cobertura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1979712" cy="1484784"/>
          </a:xfrm>
          <a:prstGeom prst="rect">
            <a:avLst/>
          </a:prstGeom>
        </p:spPr>
      </p:pic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323528" y="0"/>
            <a:ext cx="5339531" cy="1484784"/>
            <a:chOff x="110468099" y="105404054"/>
            <a:chExt cx="5843219" cy="1935985"/>
          </a:xfrm>
        </p:grpSpPr>
        <p:sp>
          <p:nvSpPr>
            <p:cNvPr id="31" name="Rectangle 4" hidden="1"/>
            <p:cNvSpPr>
              <a:spLocks noChangeArrowheads="1" noChangeShapeType="1"/>
            </p:cNvSpPr>
            <p:nvPr/>
          </p:nvSpPr>
          <p:spPr bwMode="auto">
            <a:xfrm>
              <a:off x="110468099" y="105404054"/>
              <a:ext cx="5843219" cy="19359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Oval 5"/>
            <p:cNvSpPr>
              <a:spLocks noChangeArrowheads="1" noChangeShapeType="1"/>
            </p:cNvSpPr>
            <p:nvPr/>
          </p:nvSpPr>
          <p:spPr bwMode="auto">
            <a:xfrm rot="20820000">
              <a:off x="110632518" y="105965153"/>
              <a:ext cx="5583972" cy="866659"/>
            </a:xfrm>
            <a:prstGeom prst="ellipse">
              <a:avLst/>
            </a:prstGeom>
            <a:solidFill>
              <a:srgbClr val="6699CC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Oval 6"/>
            <p:cNvSpPr>
              <a:spLocks noChangeArrowheads="1" noChangeShapeType="1"/>
            </p:cNvSpPr>
            <p:nvPr/>
          </p:nvSpPr>
          <p:spPr bwMode="auto">
            <a:xfrm rot="20820000">
              <a:off x="110506376" y="105929809"/>
              <a:ext cx="5766666" cy="824836"/>
            </a:xfrm>
            <a:prstGeom prst="ellipse">
              <a:avLst/>
            </a:prstGeom>
            <a:solidFill>
              <a:schemeClr val="tx1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34" name="Imagem 33" descr="LOGO só ReNb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60648"/>
            <a:ext cx="2952328" cy="565181"/>
          </a:xfrm>
          <a:prstGeom prst="rect">
            <a:avLst/>
          </a:prstGeom>
        </p:spPr>
      </p:pic>
      <p:pic>
        <p:nvPicPr>
          <p:cNvPr id="21" name="Imagem 20" descr="Janel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941168"/>
            <a:ext cx="2171733" cy="1628800"/>
          </a:xfrm>
          <a:prstGeom prst="rect">
            <a:avLst/>
          </a:prstGeom>
        </p:spPr>
      </p:pic>
      <p:pic>
        <p:nvPicPr>
          <p:cNvPr id="23" name="Imagem 22" descr="PORTA_DE_CORRER_4F_COM_BASC_VERDE_FOS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780928"/>
            <a:ext cx="1512168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06" y="-168685"/>
            <a:ext cx="5843587" cy="1935163"/>
            <a:chOff x="110468099" y="105404054"/>
            <a:chExt cx="5843219" cy="1935985"/>
          </a:xfrm>
        </p:grpSpPr>
        <p:sp>
          <p:nvSpPr>
            <p:cNvPr id="2052" name="Rectangle 4" hidden="1"/>
            <p:cNvSpPr>
              <a:spLocks noChangeArrowheads="1" noChangeShapeType="1"/>
            </p:cNvSpPr>
            <p:nvPr/>
          </p:nvSpPr>
          <p:spPr bwMode="auto">
            <a:xfrm>
              <a:off x="110468099" y="105404054"/>
              <a:ext cx="5843219" cy="19359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Oval 5"/>
            <p:cNvSpPr>
              <a:spLocks noChangeArrowheads="1" noChangeShapeType="1"/>
            </p:cNvSpPr>
            <p:nvPr/>
          </p:nvSpPr>
          <p:spPr bwMode="auto">
            <a:xfrm rot="20820000">
              <a:off x="110632518" y="105965153"/>
              <a:ext cx="5583972" cy="866659"/>
            </a:xfrm>
            <a:prstGeom prst="ellipse">
              <a:avLst/>
            </a:prstGeom>
            <a:solidFill>
              <a:srgbClr val="6699CC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Oval 6"/>
            <p:cNvSpPr>
              <a:spLocks noChangeArrowheads="1" noChangeShapeType="1"/>
            </p:cNvSpPr>
            <p:nvPr/>
          </p:nvSpPr>
          <p:spPr bwMode="auto">
            <a:xfrm rot="20820000">
              <a:off x="110506376" y="105929809"/>
              <a:ext cx="5766666" cy="824836"/>
            </a:xfrm>
            <a:prstGeom prst="ellipse">
              <a:avLst/>
            </a:prstGeom>
            <a:solidFill>
              <a:schemeClr val="tx1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" name="Retângulo 15"/>
          <p:cNvSpPr/>
          <p:nvPr/>
        </p:nvSpPr>
        <p:spPr>
          <a:xfrm>
            <a:off x="6228184" y="404664"/>
            <a:ext cx="2428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7200" b="1" i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Obras</a:t>
            </a:r>
            <a:endParaRPr lang="pt-BR" sz="7200" b="1" i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0" name="AutoShape 8" descr="http://castortec.com.br/images/cliente_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858016" y="150017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rgbClr val="000000"/>
                </a:solidFill>
              </a:rPr>
              <a:t>Comerciais</a:t>
            </a:r>
            <a:r>
              <a:rPr lang="pt-BR" b="1" i="1" u="sng" dirty="0" smtClean="0">
                <a:solidFill>
                  <a:schemeClr val="bg2"/>
                </a:solidFill>
              </a:rPr>
              <a:t> </a:t>
            </a:r>
            <a:endParaRPr lang="pt-BR" b="1" i="1" u="sng" dirty="0">
              <a:solidFill>
                <a:schemeClr val="bg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64533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Re</a:t>
            </a:r>
            <a:r>
              <a:rPr lang="pt-BR" b="1" dirty="0" err="1" smtClean="0">
                <a:solidFill>
                  <a:srgbClr val="C00000"/>
                </a:solidFill>
                <a:latin typeface="Agency FB" pitchFamily="34" charset="0"/>
              </a:rPr>
              <a:t>n</a:t>
            </a:r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ber</a:t>
            </a:r>
            <a:r>
              <a:rPr lang="pt-BR" b="1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Glass</a:t>
            </a:r>
            <a:r>
              <a:rPr lang="pt-BR" b="1" dirty="0" smtClean="0">
                <a:solidFill>
                  <a:srgbClr val="000000"/>
                </a:solidFill>
                <a:latin typeface="Agency FB" pitchFamily="34" charset="0"/>
              </a:rPr>
              <a:t> Comercial LTDA – ME                                                                         </a:t>
            </a:r>
            <a:r>
              <a:rPr lang="pt-BR" sz="1600" dirty="0" smtClean="0">
                <a:solidFill>
                  <a:srgbClr val="000000"/>
                </a:solidFill>
              </a:rPr>
              <a:t>www.renberglass.com.br</a:t>
            </a:r>
          </a:p>
          <a:p>
            <a:endParaRPr lang="pt-BR" dirty="0"/>
          </a:p>
        </p:txBody>
      </p:sp>
      <p:pic>
        <p:nvPicPr>
          <p:cNvPr id="18" name="Imagem 17" descr="LOGO só ReN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2808312" cy="537612"/>
          </a:xfrm>
          <a:prstGeom prst="rect">
            <a:avLst/>
          </a:prstGeom>
        </p:spPr>
      </p:pic>
      <p:pic>
        <p:nvPicPr>
          <p:cNvPr id="11" name="Imagem 10" descr="cobertura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1440160" cy="1920213"/>
          </a:xfrm>
          <a:prstGeom prst="rect">
            <a:avLst/>
          </a:prstGeom>
        </p:spPr>
      </p:pic>
      <p:pic>
        <p:nvPicPr>
          <p:cNvPr id="12" name="Imagem 11" descr="cobertura 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140968"/>
            <a:ext cx="1944216" cy="1458162"/>
          </a:xfrm>
          <a:prstGeom prst="rect">
            <a:avLst/>
          </a:prstGeom>
        </p:spPr>
      </p:pic>
      <p:pic>
        <p:nvPicPr>
          <p:cNvPr id="14" name="Imagem 13" descr="1979701_703617369697413_810367941002196706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916832"/>
            <a:ext cx="1979712" cy="1484784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267744" y="22768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0000"/>
                </a:solidFill>
              </a:rPr>
              <a:t> Projetos 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427984" y="38610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0000"/>
                </a:solidFill>
              </a:rPr>
              <a:t> Viabilização de obra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228184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0000"/>
                </a:solidFill>
              </a:rPr>
              <a:t> Execução</a:t>
            </a:r>
            <a:endParaRPr lang="pt-BR" dirty="0"/>
          </a:p>
        </p:txBody>
      </p:sp>
      <p:pic>
        <p:nvPicPr>
          <p:cNvPr id="22" name="Imagem 21" descr="envidracamento-area-10-06-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4959410"/>
            <a:ext cx="2214707" cy="16634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06" y="-168685"/>
            <a:ext cx="5843587" cy="1935163"/>
            <a:chOff x="110468099" y="105404054"/>
            <a:chExt cx="5843219" cy="1935985"/>
          </a:xfrm>
        </p:grpSpPr>
        <p:sp>
          <p:nvSpPr>
            <p:cNvPr id="2052" name="Rectangle 4" hidden="1"/>
            <p:cNvSpPr>
              <a:spLocks noChangeArrowheads="1" noChangeShapeType="1"/>
            </p:cNvSpPr>
            <p:nvPr/>
          </p:nvSpPr>
          <p:spPr bwMode="auto">
            <a:xfrm>
              <a:off x="110468099" y="105404054"/>
              <a:ext cx="5843219" cy="19359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Oval 5"/>
            <p:cNvSpPr>
              <a:spLocks noChangeArrowheads="1" noChangeShapeType="1"/>
            </p:cNvSpPr>
            <p:nvPr/>
          </p:nvSpPr>
          <p:spPr bwMode="auto">
            <a:xfrm rot="20820000">
              <a:off x="110632518" y="105965153"/>
              <a:ext cx="5583972" cy="866659"/>
            </a:xfrm>
            <a:prstGeom prst="ellipse">
              <a:avLst/>
            </a:prstGeom>
            <a:solidFill>
              <a:srgbClr val="6699CC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Oval 6"/>
            <p:cNvSpPr>
              <a:spLocks noChangeArrowheads="1" noChangeShapeType="1"/>
            </p:cNvSpPr>
            <p:nvPr/>
          </p:nvSpPr>
          <p:spPr bwMode="auto">
            <a:xfrm rot="20820000">
              <a:off x="110506376" y="105929809"/>
              <a:ext cx="5766666" cy="824836"/>
            </a:xfrm>
            <a:prstGeom prst="ellipse">
              <a:avLst/>
            </a:prstGeom>
            <a:solidFill>
              <a:schemeClr val="tx1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" name="Retângulo 15"/>
          <p:cNvSpPr/>
          <p:nvPr/>
        </p:nvSpPr>
        <p:spPr>
          <a:xfrm>
            <a:off x="3929058" y="1571612"/>
            <a:ext cx="37862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8800" b="1" i="1" spc="50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Obrigado!</a:t>
            </a:r>
            <a:endParaRPr lang="pt-BR" sz="8800" b="1" i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80" name="AutoShape 8" descr="http://castortec.com.br/images/cliente_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0" y="6453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Re</a:t>
            </a:r>
            <a:r>
              <a:rPr lang="pt-BR" b="1" dirty="0" err="1" smtClean="0">
                <a:solidFill>
                  <a:srgbClr val="C00000"/>
                </a:solidFill>
                <a:latin typeface="Agency FB" pitchFamily="34" charset="0"/>
              </a:rPr>
              <a:t>n</a:t>
            </a:r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ber</a:t>
            </a:r>
            <a:r>
              <a:rPr lang="pt-BR" b="1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  <a:latin typeface="Agency FB" pitchFamily="34" charset="0"/>
              </a:rPr>
              <a:t>Glass</a:t>
            </a:r>
            <a:r>
              <a:rPr lang="pt-BR" b="1" dirty="0" smtClean="0">
                <a:solidFill>
                  <a:srgbClr val="000000"/>
                </a:solidFill>
                <a:latin typeface="Agency FB" pitchFamily="34" charset="0"/>
              </a:rPr>
              <a:t> Comercial LTDA – ME                                                                         </a:t>
            </a:r>
            <a:r>
              <a:rPr lang="pt-BR" sz="1600" dirty="0" smtClean="0">
                <a:solidFill>
                  <a:srgbClr val="000000"/>
                </a:solidFill>
              </a:rPr>
              <a:t>www.renberglass.com.br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83568" y="364502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000000"/>
                </a:solidFill>
              </a:rPr>
              <a:t>Contato Comercial.:</a:t>
            </a:r>
            <a:endParaRPr lang="pt-BR" sz="1100" b="1" i="1" dirty="0">
              <a:solidFill>
                <a:srgbClr val="000000"/>
              </a:solidFill>
            </a:endParaRPr>
          </a:p>
        </p:txBody>
      </p:sp>
      <p:sp>
        <p:nvSpPr>
          <p:cNvPr id="19461" name="AutoShape 5" descr="data:image/jpeg;base64,/9j/4AAQSkZJRgABAQAAAQABAAD/2wCEAAkGBhMSERUUERMUFBUVGBUVFxgVFxYeFRQaFxUVFBcZFxkXHScgGRkjGRUUHy8gIycpLCwsFR4xNTAqNSYrLCoBCQoKDgwOGg8PFywcHBwpLCwpKSkpKS0pLCk1LDQ1KSksKSkpKSkpKSkpLykzKSksKTUrLCopLSkpNikpMikpLf/AABEIANgA5AMBIgACEQEDEQH/xAAcAAEAAgMBAQEAAAAAAAAAAAAABQYEBwgDAgH/xABNEAABAwIDAwgDCgsIAQUAAAABAAIDBBEFEiExQVEGBxMiMmFxgVKRsRQjQlNyc5Kh0eEIFSQzNFRidLPB8BcYNUOC0tPxkxZjo7LC/8QAGQEBAQEBAQEAAAAAAAAAAAAAAAECBAUD/8QAIBEBAQEAAQUAAwEAAAAAAAAAAAERAgMEEiExQVFxYf/aAAwDAQACEQMRAD8A3iiIgIiICIiAiIgIiICL8JWNU4pFG0lz26d4ufBBlIqjXY6+TsnK3g06nxKwGSFpuCQRvG1TVxfUVXx+qc4sBOhYHEDYSVG09U9huxxHhs9SaYvSKDw7lRE7qyvYx/e4AO9ewqXhqmP7D2u+SQfYtYj1REUBERAREQEREBERAREQEREBERAREQEREBYWK4h0LL2uToB3r8xXFBC0aXcdg/me5RH4yFQOjlsw7WOGy/A3UXEXU1j5Dd7ifYPAKAxCbM8jc3QfzU7UU7mOLXCxH9aKBrosrz36hZaeUUxabtNvYVNwy5mg8VAqYw382PP2oqbxvtR/NsVD5U407OYmEtA7RG1xOtu4W9qvmN9qP5ti1Zjf6RL8srp6HGXl7c3X5WcfTBAU5RTktDho4bxtuFCKZoYsrADt2r0un9edz+LvyU5XydI2GY52vOVrj2mk7LneCr8tZYNQtga2qqNg1hj+FI4bD3NGmv8ARl8M5wy6QCdjWsJtmaT1fG+0d65Ot0vK7wn9dXR6vjM51dkS6LidgiIgIiICIiAiIgIiICIiAiIgIi8qmpbG0ucbAIKnjVRmmdwHVHl991HhwOwgqKxKsdJI4nQZnaee/isRptqNFltdaepbM0Rymzh2H8O53coyvoCCWSCxH9XCwqGuzdV23d3/AHqwU9Q2ZojlNnDsP4fsu7kFOnpyw2PkeKlMO/Njz9qy66hIJZILEf1cL5ioXRxtvsN7HcdfaoJLG+1H82xatxwflEvyj/JbTxoXdHb4tiomL4Z0dVIX9q4NuHVH1rr7Wbzs/wAcvc3OERdDQ26ztu4cPHvVswzDGRRipqh1f8qPfKeJ4N2f1tYZhjIoxU1Q6v8AlR75TxPBuz+tsVjGMOlcZZT3ADY0bmtC9D76nz81wfPd+/iPrE8TfPIXyHXYAOy0cB3LEDgdhBULU1Reddm4bl4tNtRoe5Xzk9Sek8LfdrenJCtMtJGTtbdh/wBOg+qymlSOa/E81OWP0dncQfS0bfzV3XldXPO49Tp74TRERfNsREQEREBERAREQEREBERAVX5SVhdJkGxv1k/crQqpjWHvErnBpIdqCAT7FKsVbEaUhxcNh29xWFdWf3JJ6D/on7F8HDXfFH6B+xZaVu6lqGuzaO7Xt+9Z34td8UfoH7F9song3EbgRs6h+xBIUconAik7QHUfvHc7uU/T4eBEI3gOAGvBfOFTl7LuZlcNDpa/eFmrTNeXuVmYOyi4FgeAVVx/BI45X1c5zsGW0YHado0Bx9HYrevwhfThzvC7Hz58JymVprF8ZdM8ySuHcBsaNwaFXKmrzm+7cOC25jAdK8joTlaTYZNu650UYcH/APY/+P7l03upmTjkc87W/by9tYXXrTU7pHBsYzOO4fz4BbJ/EY/Vx/4/uXrHhzmizYi0dzCPYFi9z+o3O2/dYeEUnQRsa06t1uPS2k+tbBoqnpI2u4j696poopPQf9Eq24TTGOJrXbdp7rm65dtu105JMjMREVQREQEREBERAREQEREBERAVYxjF5BK5rXFobppvVnVV5R0mWXNuf7Rt/kpVjF/G03xjk/G83xjvWFA4hWG+VpsBt71gWUaW38bzfGO9YX6MVmOyRyqNlKYfRZes7buHD70GwsLikaz312Zx113dyy1VsOvEOmkc4D4Db6v+5WGmrQ6MSHqgi+p2earNZCL46VtwLi5FwL6kcVFYhXte50BJYdLPvpfbY8AqjAxWaeJ5vI7KblpGzw8lhfjab4x3rWNX0jrlkl7+P1hV+opyw2PkeKy2tH44l+Nd6wv38bTfGOVRsvSGctN2m3sQWoYvN8Y5WrC6oyRNcdp2+Wio9PJnAIG3d38FeqCm6ONrd4GvjvViVkIiKsiIiAiIgIiICIiAiIgIiIC8KykbKwtd/wBHivdEGp8QpnMkcHek7XcdVjK24zT5ZngjQnN69VgMgaNQ0DyWW2JQ0Fus7buHDvPerBSUjWN6WbZ8Bu95+xKSkaxvSzbPgN3vP2LBxDEC4l8h8Bw7gg/a+vLiXyH7B3BfLcRdJE0bGtvYee096gamqLzc7Nw4KSw782PP2qCcxd5D4yDYiNliFFzYl0krs2jtPA6KTxrtR/Ns9iqVWffHeKpFvp6hszRHKbOHYfw/Zd3KMr6AglkgsR/VwsKhrs3Vdt9v3qwU9Q2ZojlNnDsP4fsu7kFOnpyw2PkdxXmrLVUpaSx41G47PFeLIWjY0DyUExyLwuzOkftBIaOGg1PerUo/AYMsLb77u9ez6lILUZoiIqgiIgIiICIiAiIgIiICIiAiIgjsYwnpgCDZw2cCOBUQzChCOknsQOy0fCPf3K0LAxjDzKyw7QNx39yiyqrV1bpHZneQ3AcAoCvnzPPAaD+anJoXMNnAg96gq+HK88DqFlpjqYw382PP2qJYwuNgLlTkEWVoHBFSuNdqP5tnsVSq+27xKtuNdqP5tnsVZxKmIdmGw7e4qpGEpujmzMBO3YVCKaoosrADt2nzUVOUs4nAikPWGkb9/wAk8Qvek5NOze+EBo4HU/YvPBcIc54e4FrWm4vtdwt3K0LTNr8AX6iKsiIiAiIgIiICIiAiIgIiICIiAiIgIiIPiSIOFnAEd4WDV4BBI0gxtHAgahSKIKXWYM6H4PV9Jo08+CxAL6DVX9fDYGg3DQDxAF1Ma1V8fgLTGSPgNHmNoUbFEXGzQSeAV8cwEWIBHevxkYGwAeATE1A4ZyVYDnla0u3C2g8eJUzFQxt7LGjyC90VTRERAREQEREBERAREQEREBERARRXKTlPT0MJmqX5W7ANrnn0WN3laR5R891bOSKYNpY91rPlI3Xc4ZQe4A+O9B0Gi5Mm5U1rzd1ZVE/PyD6muACmMG50sSpiLVDpW+jOM4+l2h6yi46bRUXkHzrQYh71IBT1HxZddsnfG4gX+SRcd+1VXnq5V1dLVwMpqiSFroXOcGZdSH2vqDuRG5EWnuZPlVV1VVUMqaiSZrYmuaH5dCXkE6AbgtwoCIqvy35wqfDWDpLySuHUhaRmd3uPwG958rnRBaEXN2O88GI1JOSUUzPRhAv5vcLnysqu7lPVE61tTf8AeJb/AP2RcdcouZ8E518SpiPfzO30J+t6nDrDxJK3XyD5xYMTYQ0dFOwAviJuR+0w6Zm9/rsiLaiLzqKhsbS97g1rQS5zjYADaSUHoi0vys5+HZnR4dG3KNOnkucx/Yj06veTrw467xDltXzm8lZUHuY8sA8o8v1ouOrEXJ9JyurojeOsqQe+V7h6nkj6lYp+eTEX0xhL2h5LS2dnVkaAbkFti11xpfRDHRyLmfBOcHEnVVO11bM5rpoWuByWIdK1pBs3gSumEQRYGN45DSQumqHhkbdpO0ncGjaXHcAtK8oOfiqlJFHEynZudJ15SOJA6rT3dZBvlFzvyM5f4jNiVKyarkex8oa5pDA0jK426rRwC6IQEREBeVVUtjY57zZrAXOJ3AC5XqqHz14mYsKka3bM9kPk43ePotcg0jyy5XSYlUmd92sHViYf8tl7j/UdCfuUxyD5rZ8SHSl/QU97B5bd0ljr0bbgW/aOncVVcIww1NRDA02M0jI78A42cR4NufJdbUdGyKNscbQ1jGhrQNgAFgiqHT8xmGNbZzZpD6TpngnvswgeoKt8qeYXK0yYfK4kAnoZdb9zJNCD3Ov4hbmREax5rOa33KBVVjQagi7GGxFOCPrkIOp3bBvJqn4QH6dT/MO/iBb5WhvwgP06n+Yd/ECK+/wff02q+YZ/EK3stE/g+/ptV8wz+IVvZEQ/K3lGyhpJah+uQdVvpvOjW+ZIXLOKYpJUSvmncXySG7j7A0bgNgC21+ELiTvySAHqnpZnDiW5GM8uvJ9S1pyRxKCnrIp6lj5I4iXhrA0uLx2NHECwOu3aAixtbkJzKRNY2bEW9LI4AiE/m4+5/pu+ofWth/8ApOjy5fcsGXZbo2fYqJ/eCov1ar+jD/yp/eCov1ar+jD/AMqDD5xOZuLonVGHN6N7AXOhHYkaNTkHwHDXTYe7atP4Ti8tNKyop3ZZIzmadx4tcN7SNCFuz+8FRfq1X9GH/lWk8UkjdPK6BrmxOe90bXWDmtccwaQNBa9tNwCDq7AcYZV00VRH2ZWNeO641HkdFpXns5amec0MTveYSOltskk0cGn9lmhtxPcrPzI42Rhc4dr7mkkI+SWCb2lw8lot1Q6QmR5u55L3Hi55zOPmSUExyW5Kz4hP0NOBcDM97r5I23td1vqG+y3RgnMZQRNHugyVMm9znFrL78rGnQeJJ71n8z/J5tNhsb7e+VHv0h39bst8GtsPXxV3Qa9xjmPw+Vp6ESU79zmOJaPFjiQR6j3rS3K7khPh0/RT2IcC6ORvZkAsCRfYQSLjdcLqtU3nawBtVhsxt14R00Z3gs1IvwLbg+KDnnAP0um/eKf+MxdcLkfAD+V037xT/wAZi64QrnTnj5UOqq90IPvVLdjRudIQOkd4jRo4WdxUXyH5v58Te/o3CKKOwfK5pIDjrla0EZnW1OotccVXq2cvlledr5JHnxc9zv5ro7mhpGx4RTZR22mR3e57i4oI3k9zJ0tLNFP09RJJE4PFzGGEgEdkMvbXitiIiIIiIC1vz9UpdhrHDZHPE4/6g+L2yBbIUXynwNtZSTU7tOkYWg+ifgnyNkHMvI2ubDiNJI/RrZmAngHno7+Wa/kurlx5WUT43vimaWvYSx7TtBGhH2HeCCt8823OvFURNgrHtiqGANDnGzJwBYOBOx2mrT9aLWykX4DfYoPlPy0paCMuqJAHa5Y2kGR54NaiJ1aH/CAb+XUx4wP/AIgW3OSHK+DEYBLAbEWEkZPXid6Lv5HYVQ+f3AHPggq2C/QFzJO5kmWzvAOaPpngggPwfnfltSOMDLeUhut7rlHklynkw+qZURtz5btcwm2dju02+46Ag9y6EwXnOw6paCypYx29kpyPb4h3tGiK13+ELARUUb9xjnb5tdEf/wBLWuB4O+rqI4Iy0PkJDc5s24Bda/gCugOdDk6MSw4upyJHxHpoi03D7AhzQRtzNLh42XOdNVOY5skTi17S17HDa1wOZp9dtEGwv7CsR9Kn+m7/AGp/YViPpU/03f7VtHkPzmU1fG0Oc2KoAGeJxA14sJ7TT/2rig59/sKxH0qf6bv9qf2FYj6VP9N3+1bT5Yc59Hh4s53TSkj3qIguAvqXHY3S+3bZWPCMXiqYWTQPD43i4I9h4EcEFA5A8gamgo66OcsJnbdmQk7InN1uBrchc/wjqD5I9i7LXLfOByXNBXSxAWjcTLDwyOJOUfJN2+ACEdC8ga1suG0r27DCweBAsR43Cn1z9zU85baAmnqifczyXNf8S47bgfAcdSdxudh031RV8czQ+J7ZGnYWEEfUiPdQHL2ubDhtU92wRPHiSLAeNypeuxCKFpfNIyNo2l7gB9a0Lzrc5Ta8inpSfczDmc/Z07hssNzG7RxOuwC4Ujk8LVVL+8U/8Zi65XI+AfpdN+8U/wDGYuuEWuOpO075TvaV01zVf4RR/NNXMsnad8p3tK6a5qv8Io/mmoVa0REQREQEREGvOc3mtGIWnpi2OpaLEEdSdu5riOy4bna7SCDu0HimGS08hiqY3RSDayQanvG5w7xcLr9YuIYZFO3JNGyRvB7QR9exFcjw1UjBlZJIxvBkj2t9TSAvA2B3XPrcfaSumpOabCib+44x3NuB6gVLYPyOoqU3p6aKM8WtGb17UNau5oeb+tinbVyOdTR2t0ZHvk7TqA9p7DRodet4arclXSMlY6ORocx4LXNOwgixBXsiI565bcztTSOc+ka6pg1IDReaIcC3a8DiNdmm9a7lcAS1/VI0IdoR4g6hdkrwqKGOT85Gx/ymtPtCLquc1v8AhFH8y1UrnK5n3SPfVYe0ZnXdJBoMztpfGdgcdbtOhOumq25DC1gDWNDWjYGgADwAX2iOOaiHK4skaWvadWPaQ9p72u1BX2ah+XL0kmX0c78vhlvay6zxXk/TVItUQRyj9toJ9e1QP9k2FXv7ji8NbepF1zRS05e8RxML3uNmsYLuce5o1K35zQ8g6qhbJJUyFgmA/JxYhpHw3nZntp1fMmwtesKwGnphlp4Y4h+w0D6ws9DRVrl1yGixODI/qSsuYpbXMZNrg8WGwuO4cArKiI5P5TclKnD35KqPICbNkGsUnyXce42KiYXFpuwlh4sJaT5tIXYc0LXgte0OadocAQfEFVqs5ssMlOZ9HDc7S1tr+pF1zDM/MczyXEb3kuI83LIjw6V0L6gRu6Fha10tve7uOUAOPaN+F7b7Lpih5tcNhOZlHDcby25+tT8tFG5mR0bHMFuqWgtFtmhFkNcl8n5mmsprEH8op94+OYuu1gtwOnBBFPCCNQRGy4I2EaLORHG8k7czus3a7eOJXTnNV/hFH801T34jp/1eH/xs+xZcMLWANY0NaNgaAAPABB9oiICIiAiIgIiIPl8gG0gX2XO1HyAC5IA4nYqHiUFKK2pOKxCQOyCmMkbnx9FkbmYwWIEnSZyQNSCzbbT1x+Gn90UzqyFzqMQWiD2OdFDLdpBlYb5XdHYNc4aWcLgnULuXgC5Itx3IXi17i3HctcSUN8OrGxRltM+Zgpo5GHKGXia60ZsREX5iGnde2hC86+jdHg+JUpZaVnSuyRtPR5ZTmjMDfQOum5wcg2XnFr3FuO5fPuhtr5m22XuLLWtTQuhwzFqVzLS2llEcTSISyRgDDTt1s0lhu3bnLzsIvM4DhFLNRTM6OklZmLi2GnLI8wjABc15N3238LBBcmStOwg24EL9jkDhdpBHEG4WtqTAmR4NSFtORG8Uz61kTCJZYw05szW2c+ziC5upLcwsb2UjgkMBrs+Gx5KfoJBUFjCyGSQlnQZbgBz2gS3I2BzQdyC8MkB1BB8Cv0Fas5s4PcLGPnYIxNRRSN6ONzQ8whxk6Yb5wHt13i/BSPI8VcFV0tVDkGI9Z1pC8MlAL4wW5B0fvPU2m5iGt9obCJttX4yQHYQfAqJ5YsJoKoAXJhlAA39Q7lVsCpqf3VSnDYRHlYRVPjjcyJ0fR2ax2gD5OkykbS0B+zNqF+bM0mwcCeFxdfWYXtvWuub+CNtXPcU4lNRXH8y4VJBqXkEyk2LS3LbTZlVi5axPjjZWQsL5aQueGN7Usbm5ZYwbE6gNdYfCjagsWccRpt7l+ly1xjWBzupYMPbH0slQJKisdndG03OZwElnZS6aRthYjLE4aaLLqsWcYKCSrGWSnqsk5yuIa9kM8bnjS+VxIIPB4QXt7wBckAcTsQvFr3FuO5UnlDPTTVFNNUtM1F0cmUljnQsmzNIdK22nUBDXEWBuLjNrGVVJfDcRFPE9lK6wp43MdbY0SGOM6iIu2CwvZxGhBQbJ6QWvcW47l+CZpFw4WG03Fh5rWlZRuiwrFaVzMsoE0gZE20JbK3qGnaL2acpuNufPuIJyXUdM7DpGtfTMaJmPLoKV4gD2hhb08RN3t6oBNxpbZZBsQG+xfqh+SD70UJ6EQdX822+Rmp7AIBDTtAIGhCm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0" name="AutoShape 2" descr="data:image/jpeg;base64,/9j/4AAQSkZJRgABAQAAAQABAAD/2wCEAAkGBhQSERUTExQUFBQVGBsaGBgXGB8dGBQYGBgYGBccHBcYHScgGhkjHBoXIjIgJCcqLC0sGB4xNTAqNSYrLCkBCQoKDgwOGg8PGi4kHyQ0KikrMCwwNCwsLSwsLCwsLCwsNCkvKiwsLCwsKSksKSkpLCwsLCwpLCwsNCwsLCwsLP/AABEIAHQAsQMBIgACEQEDEQH/xAAbAAACAwEBAQAAAAAAAAAAAAAEBQACAwYBB//EAD4QAAIBAgQDBQQIBQIHAAAAAAECEQADBBIhMQVBUQYTImGBMnGRsRQVI0KhwdHwBxZSYuFTkjNUcoKi0vH/xAAaAQADAQEBAQAAAAAAAAAAAAACAwQFAQAG/8QAMBEAAgIBAgQEBgIBBQAAAAAAAQIAEQMSIQQxQVETImHwBXGBkaGxFNHBFSMyYnL/2gAMAwEAAhEDEQA/AODS2x5VnicX3cFzE7adKaWrfSk3ai19mh5ZyPiP8ViYmDuFM+74jjcuLGWXpLLxlep+Fe/XC9T8KRWNq1UVWcCXJ0+KcQw5iOfrlerfCvRxlf7v360mAq0UJwJGD4lxHeORxpf7v361Prof3f8Az1pOn6VeNvcfzofBTtDHxDiD1/EbfXQnZq1xPFUViqkuB94bH0MGkjDX1ozhVgPdysJBMfjQthxgXUNOMzu+nV+IwXiR08L60RNzfu3+NdJgeGqoAA0DQKMOGGvSBWc2ZByWafiMNi04J+Lgbq3xqv1yP6W+NX7T4IJfcKNND8aUkafvqa0ExoygzPycXnUkXGP1wP6Wqp4uOjUtjT414w0+FM8FO0nPHZ+8ZHi46NVPrcdGpeR+dUj5UQwp2izx+cdYyPGF6NXh4qu/i/frSsipc9n0ovBSKPxHiKJv8Rtg8d3pIWdOtEmw1LuzS6uegH5mnmSRU2akehHcNxubLjDMecB7lv2alG9yalK8QyjxnhZuBRJ0A391KePXVuYclWDZXB0Pp+dEcUuso0PXSB4tep8s3wpXasfY3wylWVQdY1hp5CiwYgKyGZ3FZCQcVdIrwu1boKwwfOiUFaD85NwwvGpnij516BXq1YCguVhZUD8q0I29fzrzL8quy7etcJhhZVx8xTPs/PemLfeGJiQI13E0vZd/eKZ9m7Ge+AGCknYmM3lPnSsh8hj8Y0uDO14bjC4ZchS4rA5W6awfdoaxBW4pZnzuI8ADQrHlA5g8zRYtm3xC0iADMpzjy8R5nrFdF9Dt988CGIkiN4O9Y7Uu4HOUPxAQ/mcf2h4dkwrswlsqgt11Gk+v4VwJGh9Pma+udqOGd9Za2pyk5W8tIr5pxLglyysuukxINWcI4qid4sE5F1RURp8aqw+YrYrt++tUI+daAMnZJkw/OqR8q0YV5Gp91FEMu8zK61TEaL6Vq+/xrLFjw/CjXciTZRSNGPAb627TljEsAPOBTnDXw65hME8x50gw1s/RlgAlrjb/APTrR3CQwaGJ5mATGg/Wpc+MHU09wuUqFTpUYd8OleV7lFSodpqVM+LoWUQNZ6xyNBWsIym4CxOdHgTP3QVkx50y4gPsz6Gl17FEOjgNEKDI01BB+QqrCTpoSbOqhtRiPBc6LUVv2e4bmxIskpLiAWkrPll5xNWxeHCXrlsNmyMVmI2MbVY7DWQPnJODPkAPrBwN69q4SvFTWgu5oaakb8q9arG2RB8qhE1wwhc9I39KI4VdC3lZiQAZkbjofQxWZT2vSskXWh5giOogg1O/4nbFzEI7X+5cQJAjTYsrbag11FqwptncBYKuTJJA1aTuPwIkV87xfFw2HsAhWa2ddeQ5EV1uG7bYdx4wUIEQRpt5VlZEfSNoWZGIFCOrzBgWBkZQB8zXE9t7n2ajq/yArosd2gtRlZgsjTzEfhXGdpcctzLkbMBP5UOBD4gJELDiIQ3Oeaqx8z8q1Zark/OtcGLZIORXg3PpWpSqBd/SjuTMu4mbiscbt60UV1/fWhcedB5kmjTnI+LFY2hlrDhrNsTr4j75YAUx4emUkaeHMoidp8/jWGEQjuvCWhBt/cR/mt8AZJMETG/rU+UnSffWdwKLU/L9Rh3lSq1KgmjZgWJ4iAsBhLHT9fdS64XI1aYjaORrXhdvCi2xvm9nP/DVFEED7xZtxM6DpvVOK27S/wDDuFz97MhQCdRuT8q00QKdImS2cuCzS/BbZtYm3eYQFYMdRsDrOugqnHb6NiLj2z4WYtoZEnUwRy99TD8NKqDe+zDQyhgwzidRmVTGg/EGmOK4f3Ky1pk8cbhkIKggi5MnXyjXflXWIDavpARbArbrFNnCOwkCR7/1rqeyXYM4pXuXH7tE00gyYmSZgAaUoew1tVuOMqEjWdwddB1iq4XjDIHRXYI0klSZynwmVBjQDypT63UhNpQ1LsTCuK4Lu37toVwcoGwYDn5jnPnSe5dAkSPTy8xUbEsYJYaTEkST0+EVbIUsrcKkhpEyIUTHKmhSALgrlYXXznivoTIjbf8ALnXgvL5UL9JIy7Qux08vjW1nOczkEgb6gATReHU6vGMfZh5uoANV/fuou1iLMe0vr/ml2Hw3eq5iIUsAs5ZUD3xsd+tYouYqF1AEatAmDIE+QpRxA7XKxx+RaNDflHLY6ydmG3IH9KDxNwZQw9kkiYMT02ofhuRHZrglQDoCQcx0EfOdqth+MgWxaKW2VTnhp1IJ3hgDQjDXK4J+IO6+ahKWxnnLrlEmJhRzJ8qxe6J3+dMG44FYvbt20LiGyiFg7wvLeli4eRnJOUTqJMchoBpJ5mmqvfaTPxD9OctZUv7JGnUx86tcwjAScseRB+RojJat5s+ZWIUgbxI5+Zq1xyFnLGkwQQY5aVwtR2ELcr5jvz2ipm1/warlJIAEk6AcyTTrDm1dTKCqOqMzsx1bKJASOZ6NQj8JYWxcIMToV1cbQTroDypoYDntInDMPLvBTdIbKCQRpvER7+lG4LiOWZOaI9/TTqNaBfDKCQwu94ORA9JnWvTdULKg+GIk/f3JgjVdI9a6yBhUBczIdRjv6yT+7/aa9pb/ADRiv9V/gP0qUj+L6fmP/wBQPf8AEb9xmtBnNu3aVo9tTceOSBeRJ+R1igsRjl9m5bbQiM0dIEmJIIjnyFUfEC3E2VeVXS5OhjUhVKiI01nTrTnjeMtXsPh3W1ljRmJ9pjugB1yA6jpMCBXCarbYxysVuvT3UGv3nuW4Jd0ZQBnMhGWMuQk6cx7jRfC7D3beS4F7qF0LBShBkkHYE60vwOEIQNegIH8BM6eQjenHGsLibqPla0tiEy2wUExvqdQ0jnvNIY76L+v9esczX56+gnnaXhtlrbtbPeXD7NtWEJr7WUbiNK5y3fuLcAbOqkgMqLBZFmYO077iqJh3IE2mIC5iANcs7+HWZMzTTA9nWbDM7BjcaO7CuskdY/WnIBiSma5MWLtfKY38WGtOqMyAsPBcIcONQugT2l0MzHvq1u/3iqo70unhbKujqTJJmZbWIPJB5AD4zg923mbLfGUSdV0EwCQDPT40us947BUNx3Y6BObe7flTVUEbGAX0k2IYeHPlNxQRbkhJyAn0kAkA6x5UJbtM4YwzRqSF233o3idhkUKovSBDg8m9w1EbGelW4rhe6toofNMyBurRsTzG4iuhuXcz1UT2EGTG3Ft5LbsAToomIOn4mn1zsvi7Njviv2Yk3ACjZSpMlkB0iTtOn9PJNeQJZDx4iQDvmHMHfTbkOdL2unVfENfh6ecivVq/4wHbSRZj7gnC7WJZg97u8omYBkE7akVXBcHF28LeHVrhWC7DKRGYEEEwFiQDM6iaWlXII8ZEfHX8TqKPxnAcSlrMVfIROrrouh1E76bRO9CQQT5vlDNc6hPEeDW8KxS/YvOzZmtkOgBURuEDGPUb0G3GHKNam6FYAQx0yr7IBgQBry6V5w3AJd8MXhHtFTOVDzmOW8UbgbS2bS3Vg3wy3FVvFojEgBgeYmR5UBYDZtz7+08qNdjtcVYa+mQh0csCZYRqdIGvsjSPx5RTDFcRF5A7BUgBYzlmOWBJB2EHet73a25iMT37YWwzlMom14Nx4yu0iTrvrVr2HBIKjBs6kwqLCxz8JUTqPvTvXHIsahR+cPCWPKIcZw/KSyeIEe6DzGu9E2+Jas7faEAKM3siPIc6JXFAXAHIyGc2RAArHWBG/SseI4MaNb9iZIygHz9+2xotV0HheHpsr9oJiOIuXa4sozAAxz+O3Las+HWlJIdSw3Me1A1MGtldVBMSYEE65DvoOelXwvHsQjM1tipbQwFBMa9KcLryiIbGLBJ59Ivi15/GpTL+aMT/AF/gn/rUrvm7D7xdD2sfYPA2btgviJS4rKAROUBvZzqdhIImenUSHwzhTuuSO8UNnRV8RkTuB1B/CmXArFy5bOY5VdMrqdnAaVaORHWupxuYYFhaARraSGtmG8JkmV12msfJxGhtAPM/aa4x35v3/mcPxnEXrlq0ly2620zZIQjVjB5abRHl50rscLaWa4LqWlMXGy7CddWgExsOZimGK7WYlkKviLzLEFWckEeYJ1oaz2muldHPr5VcodR5QIp8Q1UWFw+1bxGHbvsOXuWIhXKEkodYZRMbe6k2FvgOWZnYHVSIUb+I5WkEabU4sducQgCi6emw0/CmFj+JF9UVPsSFkoGtKcpJk8upobcA+W4LYiSNLDbuYtw/FbbX1cKcoEMEjUHY5SIzA8og0DiCGvRZe4V1JDwCCTBHhO0GJ99M37QsbzXlS0ruBmZbaiTADbDnWOF4r3bM3dWGzROa0hGknpodeUbCvLa8hGnh8hAv9xbcMEIWI8RzZTBn3nf186bLiMOMRbN1boFtDAUrNx9SuhXLufdQTlHc3O7STvA8Mkztr51W7kYiFEqZ9OfKulga+saeEJQnbeusJ4o+HeywewcPdYzbKu2WB7Qa2+8nTMI15QKywXB1JtNcV3tlgXy6ErPiBkeEgA9dqzbFCQIJPqdtRvRS8WYjf1rxZgKE9j4LHZ1tHf8AMuEFlrGGwmruTLtnYEaCDlkaDrpSHCYkWmey6rfGh2iehBbWIPSvMJxxrYZEJDEkmI1J0J+VF2+E3sTbuYg2x4B4jqDcjXl7Rj5UsAJerke5iGwrQCmZYPtMls3ci5WuQGywECjQeEDzOs60nw6TeUI2XN7OvhRTuSx2A69Kst1Fc5kUHpr139revWuKzTlUZZ9Z011mqFQITQ5wTjZlAsCjCFt/Rrr2wxckAA2ySDs2kATsD6UxfDDDoH7stcIDOSreAMAdSNANpkClvC+0D27he0TbcAyQTOqxM+Q+QppZ4pj8XavHvb1xEADLmJmeUDcQJM9aVkD3vy69LnByFEV0iNeK21dmCJLbatC8tADp6zTjCZQQlxrYUCFZDKk6aSTJO/TakJua7L6KJH4VqHmAInbz/e1NyICKh40bUWsfaF8YwO2QyobNl98A/KvOE4yyt4u9tnXKRlVgpUmBOoPnXQWMKDCzqAN+dBtwhLd9W8IViCx5DKSdNdJIAqXHnDeRvpOZcRU6l5dYpyJ/ot/5fpUo3+cX/ZqU7Qex+8R4o7Tp+NcXwdpQlrOSdyATk6TH5A0s4ZxdruaygYDxeI6CG30blE1z7Lbe7l7y4i5NGAWSQPDKhvzqYLEXERpUsAdZA16aTv7qR/EVUoc/WVLmN1vUK7Wdi/o4tsjlg86MRpHPQbGsOzPCGDi4xtwpMKdicp1I6A9RWuGuW7hhwSYgiec65QOe4plwDsyL2IdFxS2LIBI70+LMT7EZlmNyfw1pwfIMehjv3IiPDxY3GQgkekUcdwKwHXKSk5suxBgKBpuDmOvI+VYDh5fCNdywUuAKSYziDnA6x4TpXUcf7B3MPh2upjMPcuqSe6t6l1U6kGdWA1yxtOppRawdwIj3cpe6pIlxK7AFl+7vMHU+VGr0gN3FErlc6bA994kw1i9cbIqTz0HL9mr41L1v7NrfuI867zstwVLeJuW8ZcS4IHd5GgSxbpBOiba7ilXbTDqLijDEOWcgIurLHLzmR+NLHEhswQDbvGeYIQWa/pONw928sjIxBovA4TFXnyWLLs0HQCSRzmnl7hV3u8yqfDEhlA1O+p1jz1pVwPGu97u+8OHnQvJAEGQCV1AkDWnjJqUsoEHJjbCAhc78pvxPs9ibOrqyXBDBWA8SwSSCNJEbHrTE9lL9vC22Ni4Lt2AqsIJcmVCrGuZdaV8Y4hiLd5Ve4bhQgaXM4I3UZgSGEdNpNMcB2ixzvlGIvtmDFQWYhSAdAZ8OmkiBQEZCgO3eKGUhz5vQ3+4o4RgWW+3fjIyTKtoQ0kGQeldTbxtwI7WnIS2pd4YFSIiMvMklfhXNYHiQfEJ9IQFS0OSJJ1O53MGPhTXtTxGyjRhVAQr4wqwpM8p5eW2leygs4Qr/AFPYQoFhto+7O/w1fGYZMQ2vfNq2YBkRXbM0EQxJECuRx+CsWsRct5zcto0SpEsOUFdJBOvuqo7aXBb7sMyqBoo0X4bUNhe0OVYIBgaTbUx/uGnvry48osmMUpq3yDvy/cvYFq2zFIuZh95dE8YIy6yZAgyBvXa/w34xhrF66bpyFwsMZyCJEQNAdedcKOPtmLgPMRI0gdNOVZXuMXGPiDdRM6+79a9lwNmUq37nrwAVq9dgZ3f8VLVm5ctXMM1vMcwuZRqdiCYHma4W1w91YPJ3/pMVU8QvmfDcaN/aMDb4U14O6PbIuAqxIIOYrGnly5nzryI+DGFJueQYXNKSTCm7QJAlVQ+RNaniqPoxgxJEaUJxzszZsIHsYnv3bdO7IKaSTLHUeca0Jwe3a1zPczFYIVJy7zBB5aGYpXgYiupbjBxOQmmEPz2Oq/D/ABUof6Ja/wCYuf7R+tSh0juff0jLPYRFj7xORtJI5DoSBA5UXw5y48Xn+VSpWhkH+2Zn4nYZiAZBhwuLtKJh+7n/ALzDU77Y4FbNq1cSQzFwTPQ6aCpUqXIT4uId47GSMeauhiSzjndAWYkgaGTPTr0ozDYx7iXFZ28Gq6mRB+VSpTcigA1Gh2KJZ5wzFWQlhXE5mOs6g6RsaWW+JuT90FW0IAB3rypScQtSTKCSpUCdZ2ow+XALcDPmKqT4jBzROm0Uh7JIHVi4DQwEECNRUqVLhJ/isf8AtOuxPFqCekB4zeyNlUKIfeNdNtaJXiJRVIS3JMTl1+IrypV6i0W4LGsuQeiwBMcwuuTB30IBAjoOVFjHFrRlU1mSFAJ9alSjdRtJMLG2H/qD3eIsVUkJOg9hf0rPiGNf2p8QyiQANI20qVKMAXF52NH5D9R/j0AtNGkjWNJ8K8hS2/j7gRUDsFLAQDsJ5VKlS4N+feX5fLiYjt/mbJgRnupmeFYCZ1IInXTWj+OYRbZZVAhBlE7wo0J6nrXlShyE+Io99JPgJKkzm2xDF8swPL3URhRktB1JzFmHpA6e+pUqxgAJIrs2Tc949/l+1/d8alSpSZtaR2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714348" y="4000504"/>
            <a:ext cx="4429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err="1" smtClean="0">
                <a:solidFill>
                  <a:srgbClr val="000000"/>
                </a:solidFill>
              </a:rPr>
              <a:t>Engº</a:t>
            </a:r>
            <a:r>
              <a:rPr lang="pt-BR" sz="1400" i="1" dirty="0" smtClean="0">
                <a:solidFill>
                  <a:srgbClr val="000000"/>
                </a:solidFill>
              </a:rPr>
              <a:t> Cleber Cardoso Coelho</a:t>
            </a:r>
          </a:p>
          <a:p>
            <a:r>
              <a:rPr lang="pt-BR" sz="1400" i="1" dirty="0" smtClean="0">
                <a:solidFill>
                  <a:srgbClr val="000000"/>
                </a:solidFill>
              </a:rPr>
              <a:t>Engenheiro Civil</a:t>
            </a:r>
          </a:p>
          <a:p>
            <a:endParaRPr lang="pt-BR" sz="1400" i="1" dirty="0" smtClean="0">
              <a:solidFill>
                <a:srgbClr val="000000"/>
              </a:solidFill>
            </a:endParaRPr>
          </a:p>
          <a:p>
            <a:r>
              <a:rPr lang="pt-BR" sz="1400" i="1" dirty="0" err="1" smtClean="0">
                <a:solidFill>
                  <a:srgbClr val="000000"/>
                </a:solidFill>
              </a:rPr>
              <a:t>Tel</a:t>
            </a:r>
            <a:r>
              <a:rPr lang="pt-BR" sz="1400" i="1" dirty="0" smtClean="0">
                <a:solidFill>
                  <a:srgbClr val="000000"/>
                </a:solidFill>
              </a:rPr>
              <a:t>:          (11) 2944-4883</a:t>
            </a:r>
          </a:p>
          <a:p>
            <a:r>
              <a:rPr lang="pt-BR" sz="1400" i="1" dirty="0" smtClean="0">
                <a:solidFill>
                  <a:srgbClr val="000000"/>
                </a:solidFill>
              </a:rPr>
              <a:t>Celular : (11) 99968-8560</a:t>
            </a:r>
          </a:p>
          <a:p>
            <a:r>
              <a:rPr lang="pt-BR" sz="1400" dirty="0" smtClean="0">
                <a:solidFill>
                  <a:srgbClr val="000000"/>
                </a:solidFill>
                <a:hlinkClick r:id="rId2"/>
              </a:rPr>
              <a:t>renberglass@hotmail.com</a:t>
            </a:r>
            <a:endParaRPr lang="pt-BR" sz="1400" dirty="0" smtClean="0">
              <a:solidFill>
                <a:srgbClr val="000000"/>
              </a:solidFill>
            </a:endParaRPr>
          </a:p>
          <a:p>
            <a:r>
              <a:rPr lang="pt-BR" sz="1400" dirty="0" smtClean="0">
                <a:solidFill>
                  <a:srgbClr val="000000"/>
                </a:solidFill>
                <a:hlinkClick r:id="rId3"/>
              </a:rPr>
              <a:t>renberglass@ig.com.br</a:t>
            </a:r>
            <a:endParaRPr lang="pt-BR" sz="1400" dirty="0" smtClean="0">
              <a:solidFill>
                <a:srgbClr val="000000"/>
              </a:solidFill>
            </a:endParaRPr>
          </a:p>
          <a:p>
            <a:endParaRPr lang="pt-BR" sz="1400" dirty="0" smtClean="0">
              <a:solidFill>
                <a:srgbClr val="000000"/>
              </a:solidFill>
            </a:endParaRPr>
          </a:p>
          <a:p>
            <a:r>
              <a:rPr lang="pt-BR" sz="1400" i="1" dirty="0" smtClean="0">
                <a:solidFill>
                  <a:schemeClr val="bg2"/>
                </a:solidFill>
              </a:rPr>
              <a:t>  </a:t>
            </a:r>
            <a:endParaRPr lang="pt-BR" sz="1200" i="1" dirty="0">
              <a:solidFill>
                <a:schemeClr val="bg2"/>
              </a:solidFill>
            </a:endParaRPr>
          </a:p>
        </p:txBody>
      </p:sp>
      <p:pic>
        <p:nvPicPr>
          <p:cNvPr id="14" name="Imagem 13" descr="LOGO só ReNb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4664"/>
            <a:ext cx="3009179" cy="5760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alizada 3">
      <a:dk1>
        <a:srgbClr val="002060"/>
      </a:dk1>
      <a:lt1>
        <a:sysClr val="window" lastClr="FFFFFF"/>
      </a:lt1>
      <a:dk2>
        <a:srgbClr val="002060"/>
      </a:dk2>
      <a:lt2>
        <a:srgbClr val="D4D2D0"/>
      </a:lt2>
      <a:accent1>
        <a:srgbClr val="00206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403</TotalTime>
  <Words>175</Words>
  <Application>Microsoft Office PowerPoint</Application>
  <PresentationFormat>Apresentação na tela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Verve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Particular</dc:creator>
  <cp:lastModifiedBy>Renber</cp:lastModifiedBy>
  <cp:revision>44</cp:revision>
  <dcterms:created xsi:type="dcterms:W3CDTF">2014-02-03T10:39:58Z</dcterms:created>
  <dcterms:modified xsi:type="dcterms:W3CDTF">2015-07-22T13:36:37Z</dcterms:modified>
</cp:coreProperties>
</file>